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Avenir Bold" charset="1" panose="020B0703020203020204"/>
      <p:regular r:id="rId18"/>
    </p:embeddedFont>
    <p:embeddedFont>
      <p:font typeface="Avenir Italics" charset="1" panose="020B0503020203090204"/>
      <p:regular r:id="rId19"/>
    </p:embeddedFont>
    <p:embeddedFont>
      <p:font typeface="DM Sans" charset="1" panose="00000000000000000000"/>
      <p:regular r:id="rId20"/>
    </p:embeddedFont>
    <p:embeddedFont>
      <p:font typeface="Avenir" charset="1" panose="020B0503020203020204"/>
      <p:regular r:id="rId21"/>
    </p:embeddedFont>
    <p:embeddedFont>
      <p:font typeface="League Gothic" charset="1" panose="00000500000000000000"/>
      <p:regular r:id="rId22"/>
    </p:embeddedFont>
    <p:embeddedFont>
      <p:font typeface="Open Sans" charset="1" panose="020B0606030504020204"/>
      <p:regular r:id="rId23"/>
    </p:embeddedFont>
    <p:embeddedFont>
      <p:font typeface="Open Sans Bold" charset="1" panose="020B0806030504020204"/>
      <p:regular r:id="rId24"/>
    </p:embeddedFont>
    <p:embeddedFont>
      <p:font typeface="Public Sans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png" Type="http://schemas.openxmlformats.org/officeDocument/2006/relationships/image"/><Relationship Id="rId4" Target="../media/image29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30.jpeg" Type="http://schemas.openxmlformats.org/officeDocument/2006/relationships/image"/><Relationship Id="rId4" Target="../media/image3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jpeg" Type="http://schemas.openxmlformats.org/officeDocument/2006/relationships/image"/><Relationship Id="rId4" Target="../media/image6.jpe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.jpeg" Type="http://schemas.openxmlformats.org/officeDocument/2006/relationships/image"/><Relationship Id="rId5" Target="../media/image11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24.jpeg" Type="http://schemas.openxmlformats.org/officeDocument/2006/relationships/image"/><Relationship Id="rId2" Target="../media/image4.pn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Relationship Id="rId4" Target="../media/image1.jpe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311391" y="4471662"/>
            <a:ext cx="10620170" cy="3489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b="true" sz="125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INYO COUNTY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84437" y="7932412"/>
            <a:ext cx="9247124" cy="434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970"/>
              </a:lnSpc>
            </a:pPr>
            <a:r>
              <a:rPr lang="en-US" sz="2700" i="true">
                <a:solidFill>
                  <a:srgbClr val="FFFFFF"/>
                </a:solidFill>
                <a:latin typeface="Avenir Italics"/>
                <a:ea typeface="Avenir Italics"/>
                <a:cs typeface="Avenir Italics"/>
                <a:sym typeface="Avenir Italics"/>
              </a:rPr>
              <a:t>by Bishop Chamber of Commerce and Information Center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161472" y="1640202"/>
            <a:ext cx="11770088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DESTINATION MARKETING PROGRAM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033198" y="3552481"/>
            <a:ext cx="4358730" cy="3182039"/>
          </a:xfrm>
          <a:custGeom>
            <a:avLst/>
            <a:gdLst/>
            <a:ahLst/>
            <a:cxnLst/>
            <a:rect r="r" b="b" t="t" l="l"/>
            <a:pathLst>
              <a:path h="3182039" w="4358730">
                <a:moveTo>
                  <a:pt x="0" y="0"/>
                </a:moveTo>
                <a:lnTo>
                  <a:pt x="4358729" y="0"/>
                </a:lnTo>
                <a:lnTo>
                  <a:pt x="4358729" y="3182038"/>
                </a:lnTo>
                <a:lnTo>
                  <a:pt x="0" y="3182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2959387" y="2294409"/>
            <a:ext cx="1972173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2024/2025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494557" y="3570358"/>
            <a:ext cx="3741646" cy="881318"/>
            <a:chOff x="0" y="0"/>
            <a:chExt cx="985454" cy="23211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85454" cy="232117"/>
            </a:xfrm>
            <a:custGeom>
              <a:avLst/>
              <a:gdLst/>
              <a:ahLst/>
              <a:cxnLst/>
              <a:rect r="r" b="b" t="t" l="l"/>
              <a:pathLst>
                <a:path h="232117" w="985454">
                  <a:moveTo>
                    <a:pt x="105525" y="0"/>
                  </a:moveTo>
                  <a:lnTo>
                    <a:pt x="879929" y="0"/>
                  </a:lnTo>
                  <a:cubicBezTo>
                    <a:pt x="907916" y="0"/>
                    <a:pt x="934757" y="11118"/>
                    <a:pt x="954547" y="30908"/>
                  </a:cubicBezTo>
                  <a:cubicBezTo>
                    <a:pt x="974336" y="50697"/>
                    <a:pt x="985454" y="77538"/>
                    <a:pt x="985454" y="105525"/>
                  </a:cubicBezTo>
                  <a:lnTo>
                    <a:pt x="985454" y="126592"/>
                  </a:lnTo>
                  <a:cubicBezTo>
                    <a:pt x="985454" y="154579"/>
                    <a:pt x="974336" y="181419"/>
                    <a:pt x="954547" y="201209"/>
                  </a:cubicBezTo>
                  <a:cubicBezTo>
                    <a:pt x="934757" y="220999"/>
                    <a:pt x="907916" y="232117"/>
                    <a:pt x="879929" y="232117"/>
                  </a:cubicBezTo>
                  <a:lnTo>
                    <a:pt x="105525" y="232117"/>
                  </a:lnTo>
                  <a:cubicBezTo>
                    <a:pt x="77538" y="232117"/>
                    <a:pt x="50697" y="220999"/>
                    <a:pt x="30908" y="201209"/>
                  </a:cubicBezTo>
                  <a:cubicBezTo>
                    <a:pt x="11118" y="181419"/>
                    <a:pt x="0" y="154579"/>
                    <a:pt x="0" y="126592"/>
                  </a:cubicBezTo>
                  <a:lnTo>
                    <a:pt x="0" y="105525"/>
                  </a:lnTo>
                  <a:cubicBezTo>
                    <a:pt x="0" y="77538"/>
                    <a:pt x="11118" y="50697"/>
                    <a:pt x="30908" y="30908"/>
                  </a:cubicBezTo>
                  <a:cubicBezTo>
                    <a:pt x="50697" y="11118"/>
                    <a:pt x="77538" y="0"/>
                    <a:pt x="1055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985454" cy="270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273177" y="3570358"/>
            <a:ext cx="3741646" cy="881318"/>
            <a:chOff x="0" y="0"/>
            <a:chExt cx="985454" cy="2321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85454" cy="232117"/>
            </a:xfrm>
            <a:custGeom>
              <a:avLst/>
              <a:gdLst/>
              <a:ahLst/>
              <a:cxnLst/>
              <a:rect r="r" b="b" t="t" l="l"/>
              <a:pathLst>
                <a:path h="232117" w="985454">
                  <a:moveTo>
                    <a:pt x="105525" y="0"/>
                  </a:moveTo>
                  <a:lnTo>
                    <a:pt x="879929" y="0"/>
                  </a:lnTo>
                  <a:cubicBezTo>
                    <a:pt x="907916" y="0"/>
                    <a:pt x="934757" y="11118"/>
                    <a:pt x="954547" y="30908"/>
                  </a:cubicBezTo>
                  <a:cubicBezTo>
                    <a:pt x="974336" y="50697"/>
                    <a:pt x="985454" y="77538"/>
                    <a:pt x="985454" y="105525"/>
                  </a:cubicBezTo>
                  <a:lnTo>
                    <a:pt x="985454" y="126592"/>
                  </a:lnTo>
                  <a:cubicBezTo>
                    <a:pt x="985454" y="154579"/>
                    <a:pt x="974336" y="181419"/>
                    <a:pt x="954547" y="201209"/>
                  </a:cubicBezTo>
                  <a:cubicBezTo>
                    <a:pt x="934757" y="220999"/>
                    <a:pt x="907916" y="232117"/>
                    <a:pt x="879929" y="232117"/>
                  </a:cubicBezTo>
                  <a:lnTo>
                    <a:pt x="105525" y="232117"/>
                  </a:lnTo>
                  <a:cubicBezTo>
                    <a:pt x="77538" y="232117"/>
                    <a:pt x="50697" y="220999"/>
                    <a:pt x="30908" y="201209"/>
                  </a:cubicBezTo>
                  <a:cubicBezTo>
                    <a:pt x="11118" y="181419"/>
                    <a:pt x="0" y="154579"/>
                    <a:pt x="0" y="126592"/>
                  </a:cubicBezTo>
                  <a:lnTo>
                    <a:pt x="0" y="105525"/>
                  </a:lnTo>
                  <a:cubicBezTo>
                    <a:pt x="0" y="77538"/>
                    <a:pt x="11118" y="50697"/>
                    <a:pt x="30908" y="30908"/>
                  </a:cubicBezTo>
                  <a:cubicBezTo>
                    <a:pt x="50697" y="11118"/>
                    <a:pt x="77538" y="0"/>
                    <a:pt x="1055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985454" cy="270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051796" y="3570358"/>
            <a:ext cx="3741646" cy="881318"/>
            <a:chOff x="0" y="0"/>
            <a:chExt cx="985454" cy="232117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85454" cy="232117"/>
            </a:xfrm>
            <a:custGeom>
              <a:avLst/>
              <a:gdLst/>
              <a:ahLst/>
              <a:cxnLst/>
              <a:rect r="r" b="b" t="t" l="l"/>
              <a:pathLst>
                <a:path h="232117" w="985454">
                  <a:moveTo>
                    <a:pt x="105525" y="0"/>
                  </a:moveTo>
                  <a:lnTo>
                    <a:pt x="879929" y="0"/>
                  </a:lnTo>
                  <a:cubicBezTo>
                    <a:pt x="907916" y="0"/>
                    <a:pt x="934757" y="11118"/>
                    <a:pt x="954547" y="30908"/>
                  </a:cubicBezTo>
                  <a:cubicBezTo>
                    <a:pt x="974336" y="50697"/>
                    <a:pt x="985454" y="77538"/>
                    <a:pt x="985454" y="105525"/>
                  </a:cubicBezTo>
                  <a:lnTo>
                    <a:pt x="985454" y="126592"/>
                  </a:lnTo>
                  <a:cubicBezTo>
                    <a:pt x="985454" y="154579"/>
                    <a:pt x="974336" y="181419"/>
                    <a:pt x="954547" y="201209"/>
                  </a:cubicBezTo>
                  <a:cubicBezTo>
                    <a:pt x="934757" y="220999"/>
                    <a:pt x="907916" y="232117"/>
                    <a:pt x="879929" y="232117"/>
                  </a:cubicBezTo>
                  <a:lnTo>
                    <a:pt x="105525" y="232117"/>
                  </a:lnTo>
                  <a:cubicBezTo>
                    <a:pt x="77538" y="232117"/>
                    <a:pt x="50697" y="220999"/>
                    <a:pt x="30908" y="201209"/>
                  </a:cubicBezTo>
                  <a:cubicBezTo>
                    <a:pt x="11118" y="181419"/>
                    <a:pt x="0" y="154579"/>
                    <a:pt x="0" y="126592"/>
                  </a:cubicBezTo>
                  <a:lnTo>
                    <a:pt x="0" y="105525"/>
                  </a:lnTo>
                  <a:cubicBezTo>
                    <a:pt x="0" y="77538"/>
                    <a:pt x="11118" y="50697"/>
                    <a:pt x="30908" y="30908"/>
                  </a:cubicBezTo>
                  <a:cubicBezTo>
                    <a:pt x="50697" y="11118"/>
                    <a:pt x="77538" y="0"/>
                    <a:pt x="1055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985454" cy="270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6604576" y="5747186"/>
            <a:ext cx="5078847" cy="1255759"/>
          </a:xfrm>
          <a:custGeom>
            <a:avLst/>
            <a:gdLst/>
            <a:ahLst/>
            <a:cxnLst/>
            <a:rect r="r" b="b" t="t" l="l"/>
            <a:pathLst>
              <a:path h="1255759" w="5078847">
                <a:moveTo>
                  <a:pt x="0" y="0"/>
                </a:moveTo>
                <a:lnTo>
                  <a:pt x="5078848" y="0"/>
                </a:lnTo>
                <a:lnTo>
                  <a:pt x="5078848" y="1255759"/>
                </a:lnTo>
                <a:lnTo>
                  <a:pt x="0" y="12557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053675" y="4451676"/>
            <a:ext cx="2623412" cy="5102537"/>
          </a:xfrm>
          <a:custGeom>
            <a:avLst/>
            <a:gdLst/>
            <a:ahLst/>
            <a:cxnLst/>
            <a:rect r="r" b="b" t="t" l="l"/>
            <a:pathLst>
              <a:path h="5102537" w="2623412">
                <a:moveTo>
                  <a:pt x="0" y="0"/>
                </a:moveTo>
                <a:lnTo>
                  <a:pt x="2623412" y="0"/>
                </a:lnTo>
                <a:lnTo>
                  <a:pt x="2623412" y="5102537"/>
                </a:lnTo>
                <a:lnTo>
                  <a:pt x="0" y="5102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921467" y="8450927"/>
            <a:ext cx="3058575" cy="1614746"/>
            <a:chOff x="0" y="0"/>
            <a:chExt cx="1302599" cy="68769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07306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14452364" y="545637"/>
            <a:ext cx="2938996" cy="2938996"/>
            <a:chOff x="0" y="0"/>
            <a:chExt cx="6350000" cy="63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6350000"/>
                  </a:moveTo>
                  <a:cubicBezTo>
                    <a:pt x="4928870" y="6350000"/>
                    <a:pt x="6350000" y="4928870"/>
                    <a:pt x="6350000" y="3175000"/>
                  </a:cubicBezTo>
                  <a:lnTo>
                    <a:pt x="6350000" y="0"/>
                  </a:lnTo>
                  <a:lnTo>
                    <a:pt x="3175000" y="0"/>
                  </a:lnTo>
                  <a:cubicBezTo>
                    <a:pt x="1421130" y="0"/>
                    <a:pt x="0" y="1421130"/>
                    <a:pt x="0" y="3175000"/>
                  </a:cubicBezTo>
                  <a:cubicBezTo>
                    <a:pt x="0" y="4928870"/>
                    <a:pt x="1421130" y="6350000"/>
                    <a:pt x="3175000" y="6350000"/>
                  </a:cubicBezTo>
                  <a:close/>
                </a:path>
              </a:pathLst>
            </a:custGeom>
            <a:solidFill>
              <a:srgbClr val="D7DF23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27013" y="334588"/>
              <a:ext cx="5895974" cy="5627484"/>
            </a:xfrm>
            <a:custGeom>
              <a:avLst/>
              <a:gdLst/>
              <a:ahLst/>
              <a:cxnLst/>
              <a:rect r="r" b="b" t="t" l="l"/>
              <a:pathLst>
                <a:path h="5627484" w="5895974">
                  <a:moveTo>
                    <a:pt x="2947987" y="4502"/>
                  </a:moveTo>
                  <a:cubicBezTo>
                    <a:pt x="1941349" y="0"/>
                    <a:pt x="1009246" y="534452"/>
                    <a:pt x="504623" y="1405483"/>
                  </a:cubicBezTo>
                  <a:cubicBezTo>
                    <a:pt x="0" y="2276514"/>
                    <a:pt x="0" y="3350970"/>
                    <a:pt x="504623" y="4222001"/>
                  </a:cubicBezTo>
                  <a:cubicBezTo>
                    <a:pt x="1009246" y="5093033"/>
                    <a:pt x="1941349" y="5627484"/>
                    <a:pt x="2947987" y="5622982"/>
                  </a:cubicBezTo>
                  <a:cubicBezTo>
                    <a:pt x="3954625" y="5627484"/>
                    <a:pt x="4886728" y="5093033"/>
                    <a:pt x="5391351" y="4222001"/>
                  </a:cubicBezTo>
                  <a:cubicBezTo>
                    <a:pt x="5895974" y="3350970"/>
                    <a:pt x="5895974" y="2276514"/>
                    <a:pt x="5391351" y="1405483"/>
                  </a:cubicBezTo>
                  <a:cubicBezTo>
                    <a:pt x="4886728" y="534452"/>
                    <a:pt x="3954625" y="0"/>
                    <a:pt x="2947987" y="4502"/>
                  </a:cubicBezTo>
                  <a:close/>
                </a:path>
              </a:pathLst>
            </a:custGeom>
            <a:blipFill>
              <a:blip r:embed="rId4"/>
              <a:stretch>
                <a:fillRect l="223" t="-12499" r="223" b="-12499"/>
              </a:stretch>
            </a:blipFill>
          </p:spPr>
        </p:sp>
      </p:grpSp>
      <p:sp>
        <p:nvSpPr>
          <p:cNvPr name="TextBox 22" id="22"/>
          <p:cNvSpPr txBox="true"/>
          <p:nvPr/>
        </p:nvSpPr>
        <p:spPr>
          <a:xfrm rot="0">
            <a:off x="2949567" y="2135267"/>
            <a:ext cx="12388866" cy="1116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0"/>
              </a:lnSpc>
            </a:pPr>
            <a:r>
              <a:rPr lang="en-US" b="true" sz="69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FALL COLOR CAMPAIGN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178746" y="3708022"/>
            <a:ext cx="4373269" cy="56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b="true" sz="35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REPRINT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178746" y="7178401"/>
            <a:ext cx="4373269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b="true" sz="45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100K COPIES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957365" y="3708022"/>
            <a:ext cx="4373269" cy="56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b="true" sz="35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AD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048500" y="4746648"/>
            <a:ext cx="4191000" cy="3924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Banner ad displayed on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57365" y="7178401"/>
            <a:ext cx="4373269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b="true" sz="45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1,152 CLICKS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735985" y="3708022"/>
            <a:ext cx="4373269" cy="56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b="true" sz="35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REPORTS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827119" y="4746648"/>
            <a:ext cx="4950979" cy="2392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Weekly Fall Color Reports are created and submitted to CaliforniaFallColor.com. </a:t>
            </a:r>
          </a:p>
          <a:p>
            <a:pPr algn="ctr">
              <a:lnSpc>
                <a:spcPts val="2640"/>
              </a:lnSpc>
            </a:pPr>
          </a:p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Starting (0-10%)</a:t>
            </a:r>
          </a:p>
          <a:p>
            <a:pPr algn="ctr">
              <a:lnSpc>
                <a:spcPts val="2640"/>
              </a:lnSpc>
            </a:pPr>
            <a:r>
              <a:rPr lang="en-US" sz="24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Patchy (10-50%)</a:t>
            </a:r>
          </a:p>
          <a:p>
            <a:pPr algn="ctr">
              <a:lnSpc>
                <a:spcPts val="2640"/>
              </a:lnSpc>
            </a:pPr>
            <a:r>
              <a:rPr lang="en-US" b="true" sz="24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Near Peak (Go Now!)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235213" y="7178401"/>
            <a:ext cx="4373269" cy="73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50"/>
              </a:lnSpc>
            </a:pPr>
            <a:r>
              <a:rPr lang="en-US" b="true" sz="45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PRICELESS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131176" y="5248275"/>
            <a:ext cx="4025647" cy="432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3545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CALIFORNIAFALLCOLOR.COM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5419187" y="8661957"/>
            <a:ext cx="1972173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$6K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5419187" y="9420782"/>
            <a:ext cx="2560855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INVESTMENT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19450" y="1979059"/>
            <a:ext cx="6210538" cy="7710963"/>
          </a:xfrm>
          <a:custGeom>
            <a:avLst/>
            <a:gdLst/>
            <a:ahLst/>
            <a:cxnLst/>
            <a:rect r="r" b="b" t="t" l="l"/>
            <a:pathLst>
              <a:path h="7710963" w="6210538">
                <a:moveTo>
                  <a:pt x="0" y="0"/>
                </a:moveTo>
                <a:lnTo>
                  <a:pt x="6210537" y="0"/>
                </a:lnTo>
                <a:lnTo>
                  <a:pt x="6210537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921467" y="8450927"/>
            <a:ext cx="3058575" cy="1614746"/>
            <a:chOff x="0" y="0"/>
            <a:chExt cx="1302599" cy="68769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073064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-864022">
            <a:off x="1739867" y="2664052"/>
            <a:ext cx="4922074" cy="6340978"/>
          </a:xfrm>
          <a:custGeom>
            <a:avLst/>
            <a:gdLst/>
            <a:ahLst/>
            <a:cxnLst/>
            <a:rect r="r" b="b" t="t" l="l"/>
            <a:pathLst>
              <a:path h="6340978" w="4922074">
                <a:moveTo>
                  <a:pt x="0" y="0"/>
                </a:moveTo>
                <a:lnTo>
                  <a:pt x="4922073" y="0"/>
                </a:lnTo>
                <a:lnTo>
                  <a:pt x="4922073" y="6340977"/>
                </a:lnTo>
                <a:lnTo>
                  <a:pt x="0" y="6340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5419187" y="8661957"/>
            <a:ext cx="1972173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$1K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5419187" y="9420782"/>
            <a:ext cx="2560855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INVESTMENT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533861" y="151654"/>
            <a:ext cx="14165753" cy="1167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b="true" sz="7200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PRINT/DIGITAL FISHING GUIDE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48476" y="1195594"/>
            <a:ext cx="14586170" cy="489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b="true" sz="2400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Distributed all year at the visitor centers, hotels, campgrounds, retail shops and sport fishing shows.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8409" y="1823099"/>
            <a:ext cx="5459342" cy="7064389"/>
          </a:xfrm>
          <a:custGeom>
            <a:avLst/>
            <a:gdLst/>
            <a:ahLst/>
            <a:cxnLst/>
            <a:rect r="r" b="b" t="t" l="l"/>
            <a:pathLst>
              <a:path h="7064389" w="5459342">
                <a:moveTo>
                  <a:pt x="0" y="0"/>
                </a:moveTo>
                <a:lnTo>
                  <a:pt x="5459343" y="0"/>
                </a:lnTo>
                <a:lnTo>
                  <a:pt x="5459343" y="7064389"/>
                </a:lnTo>
                <a:lnTo>
                  <a:pt x="0" y="7064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45946" y="2882894"/>
            <a:ext cx="10620170" cy="1908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b="true" sz="125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FOMO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85803" y="4463851"/>
            <a:ext cx="8780313" cy="994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0"/>
              </a:lnSpc>
            </a:pPr>
            <a:r>
              <a:rPr lang="en-US" sz="33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Let’s keep the connections, momentum, and collaboration growing!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6565722"/>
            <a:ext cx="5722116" cy="1054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50"/>
              </a:lnSpc>
            </a:pPr>
            <a:r>
              <a:rPr lang="en-US" sz="3500">
                <a:solidFill>
                  <a:srgbClr val="073064"/>
                </a:solidFill>
                <a:latin typeface="Avenir"/>
                <a:ea typeface="Avenir"/>
                <a:cs typeface="Avenir"/>
                <a:sym typeface="Avenir"/>
              </a:rPr>
              <a:t>execdir@bishopvisitor.com</a:t>
            </a:r>
          </a:p>
          <a:p>
            <a:pPr algn="r">
              <a:lnSpc>
                <a:spcPts val="3850"/>
              </a:lnSpc>
            </a:pPr>
            <a:r>
              <a:rPr lang="en-US" sz="3500">
                <a:solidFill>
                  <a:srgbClr val="073064"/>
                </a:solidFill>
                <a:latin typeface="Avenir"/>
                <a:ea typeface="Avenir"/>
                <a:cs typeface="Avenir"/>
                <a:sym typeface="Avenir"/>
              </a:rPr>
              <a:t>bishopvisitor.com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61472" y="2863554"/>
            <a:ext cx="1938412" cy="113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01.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161472" y="4385541"/>
            <a:ext cx="1938412" cy="113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02.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099885" y="2901654"/>
            <a:ext cx="9814868" cy="984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US TRAVEL ASSOCIATION IPW CONFERENCE</a:t>
            </a:r>
          </a:p>
          <a:p>
            <a:pPr algn="l">
              <a:lnSpc>
                <a:spcPts val="3300"/>
              </a:lnSpc>
            </a:pPr>
            <a:r>
              <a:rPr lang="en-US" b="true" sz="30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REGISTRATION, MATERIALS, TRAVEL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99885" y="4423641"/>
            <a:ext cx="6726444" cy="1403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AIR SERVICE CAMPAIGN</a:t>
            </a:r>
          </a:p>
          <a:p>
            <a:pPr algn="l">
              <a:lnSpc>
                <a:spcPts val="3300"/>
              </a:lnSpc>
            </a:pPr>
            <a:r>
              <a:rPr lang="en-US" b="true" sz="30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Organic Social Posting</a:t>
            </a:r>
          </a:p>
          <a:p>
            <a:pPr algn="l">
              <a:lnSpc>
                <a:spcPts val="3300"/>
              </a:lnSpc>
            </a:pPr>
            <a:r>
              <a:rPr lang="en-US" b="true" sz="30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Datafy Marketing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61472" y="5907528"/>
            <a:ext cx="1938412" cy="113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03.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99885" y="6210741"/>
            <a:ext cx="6726444" cy="56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FALL COLORS CAMPAIGN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61472" y="7429514"/>
            <a:ext cx="1938412" cy="11366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04.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99885" y="7615685"/>
            <a:ext cx="7745138" cy="56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EASTERN SIERRA FISHING GUIDE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117997" y="8367343"/>
            <a:ext cx="6464313" cy="568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Avenir Bold"/>
                <a:ea typeface="Avenir Bold"/>
                <a:cs typeface="Avenir Bold"/>
                <a:sym typeface="Avenir Bold"/>
              </a:rPr>
              <a:t>+ BISHOP CHAMBER ADMIN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61472" y="1640202"/>
            <a:ext cx="11770088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DESTINATION MARKETING PROGRAM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959387" y="2294409"/>
            <a:ext cx="1972173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8CA9AD"/>
                </a:solidFill>
                <a:latin typeface="DM Sans"/>
                <a:ea typeface="DM Sans"/>
                <a:cs typeface="DM Sans"/>
                <a:sym typeface="DM Sans"/>
              </a:rPr>
              <a:t>2024/2025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600423" y="7643554"/>
            <a:ext cx="3058575" cy="1614746"/>
            <a:chOff x="0" y="0"/>
            <a:chExt cx="1302599" cy="68769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073064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4098143" y="7854584"/>
            <a:ext cx="1972173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$40K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098143" y="8613409"/>
            <a:ext cx="2560855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INVESTMENT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594089" y="346897"/>
            <a:ext cx="1867855" cy="1363605"/>
          </a:xfrm>
          <a:custGeom>
            <a:avLst/>
            <a:gdLst/>
            <a:ahLst/>
            <a:cxnLst/>
            <a:rect r="r" b="b" t="t" l="l"/>
            <a:pathLst>
              <a:path h="1363605" w="1867855">
                <a:moveTo>
                  <a:pt x="0" y="0"/>
                </a:moveTo>
                <a:lnTo>
                  <a:pt x="1867855" y="0"/>
                </a:lnTo>
                <a:lnTo>
                  <a:pt x="1867855" y="1363606"/>
                </a:lnTo>
                <a:lnTo>
                  <a:pt x="0" y="1363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CA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56322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18185" y="3054256"/>
            <a:ext cx="13753442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b="true" sz="14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CONNECTIONS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582001" y="5526402"/>
            <a:ext cx="12625810" cy="2142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This strategic mix of digital marketing, regional collaboration and fresh connections create a vital partnership between </a:t>
            </a:r>
            <a:r>
              <a:rPr lang="en-US" sz="3700" b="true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Inyo County</a:t>
            </a:r>
            <a:r>
              <a:rPr lang="en-US" sz="37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and the </a:t>
            </a:r>
          </a:p>
          <a:p>
            <a:pPr algn="ctr">
              <a:lnSpc>
                <a:spcPts val="4070"/>
              </a:lnSpc>
            </a:pPr>
            <a:r>
              <a:rPr lang="en-US" b="true" sz="37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Bishop Chamber of Commerce and Information Center.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594089" y="346897"/>
            <a:ext cx="1867855" cy="1363605"/>
          </a:xfrm>
          <a:custGeom>
            <a:avLst/>
            <a:gdLst/>
            <a:ahLst/>
            <a:cxnLst/>
            <a:rect r="r" b="b" t="t" l="l"/>
            <a:pathLst>
              <a:path h="1363605" w="1867855">
                <a:moveTo>
                  <a:pt x="0" y="0"/>
                </a:moveTo>
                <a:lnTo>
                  <a:pt x="1867855" y="0"/>
                </a:lnTo>
                <a:lnTo>
                  <a:pt x="1867855" y="1363606"/>
                </a:lnTo>
                <a:lnTo>
                  <a:pt x="0" y="1363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71631" y="4104735"/>
            <a:ext cx="10554009" cy="5272765"/>
            <a:chOff x="0" y="0"/>
            <a:chExt cx="2779657" cy="138871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779657" cy="1388712"/>
            </a:xfrm>
            <a:custGeom>
              <a:avLst/>
              <a:gdLst/>
              <a:ahLst/>
              <a:cxnLst/>
              <a:rect r="r" b="b" t="t" l="l"/>
              <a:pathLst>
                <a:path h="1388712" w="2779657">
                  <a:moveTo>
                    <a:pt x="0" y="0"/>
                  </a:moveTo>
                  <a:lnTo>
                    <a:pt x="2779657" y="0"/>
                  </a:lnTo>
                  <a:lnTo>
                    <a:pt x="2779657" y="1388712"/>
                  </a:lnTo>
                  <a:lnTo>
                    <a:pt x="0" y="138871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779657" cy="143633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-118990">
            <a:off x="907821" y="915597"/>
            <a:ext cx="6886192" cy="6568155"/>
            <a:chOff x="0" y="0"/>
            <a:chExt cx="6324600" cy="6032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0" t="-20121" r="0" b="-20121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221820">
            <a:off x="5189400" y="6127521"/>
            <a:ext cx="4083837" cy="3895226"/>
            <a:chOff x="0" y="0"/>
            <a:chExt cx="6324600" cy="60325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27000" y="127000"/>
              <a:ext cx="6070600" cy="5778500"/>
            </a:xfrm>
            <a:custGeom>
              <a:avLst/>
              <a:gdLst/>
              <a:ahLst/>
              <a:cxnLst/>
              <a:rect r="r" b="b" t="t" l="l"/>
              <a:pathLst>
                <a:path h="5778500" w="60706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4"/>
              <a:stretch>
                <a:fillRect l="-3704" t="0" r="-23366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24600" cy="6032500"/>
            </a:xfrm>
            <a:custGeom>
              <a:avLst/>
              <a:gdLst/>
              <a:ahLst/>
              <a:cxnLst/>
              <a:rect r="r" b="b" t="t" l="l"/>
              <a:pathLst>
                <a:path h="6032500" w="63246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106012" y="2884028"/>
            <a:ext cx="3906262" cy="1220707"/>
          </a:xfrm>
          <a:custGeom>
            <a:avLst/>
            <a:gdLst/>
            <a:ahLst/>
            <a:cxnLst/>
            <a:rect r="r" b="b" t="t" l="l"/>
            <a:pathLst>
              <a:path h="1220707" w="3906262">
                <a:moveTo>
                  <a:pt x="0" y="0"/>
                </a:moveTo>
                <a:lnTo>
                  <a:pt x="3906262" y="0"/>
                </a:lnTo>
                <a:lnTo>
                  <a:pt x="3906262" y="1220707"/>
                </a:lnTo>
                <a:lnTo>
                  <a:pt x="0" y="12207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304252" y="476825"/>
            <a:ext cx="2955048" cy="2798491"/>
          </a:xfrm>
          <a:custGeom>
            <a:avLst/>
            <a:gdLst/>
            <a:ahLst/>
            <a:cxnLst/>
            <a:rect r="r" b="b" t="t" l="l"/>
            <a:pathLst>
              <a:path h="2798491" w="2955048">
                <a:moveTo>
                  <a:pt x="0" y="0"/>
                </a:moveTo>
                <a:lnTo>
                  <a:pt x="2955048" y="0"/>
                </a:lnTo>
                <a:lnTo>
                  <a:pt x="2955048" y="2798492"/>
                </a:lnTo>
                <a:lnTo>
                  <a:pt x="0" y="2798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16" t="0" r="-3716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905599" y="498647"/>
            <a:ext cx="4799635" cy="39945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08"/>
              </a:lnSpc>
            </a:pPr>
            <a:r>
              <a:rPr lang="en-US" sz="11342">
                <a:solidFill>
                  <a:srgbClr val="0C3974"/>
                </a:solidFill>
                <a:latin typeface="League Gothic"/>
                <a:ea typeface="League Gothic"/>
                <a:cs typeface="League Gothic"/>
                <a:sym typeface="League Gothic"/>
              </a:rPr>
              <a:t>E</a:t>
            </a:r>
            <a:r>
              <a:rPr lang="en-US" sz="11342">
                <a:solidFill>
                  <a:srgbClr val="8CA9AD"/>
                </a:solidFill>
                <a:latin typeface="League Gothic"/>
                <a:ea typeface="League Gothic"/>
                <a:cs typeface="League Gothic"/>
                <a:sym typeface="League Gothic"/>
              </a:rPr>
              <a:t>ASTERN</a:t>
            </a:r>
            <a:r>
              <a:rPr lang="en-US" sz="11342">
                <a:solidFill>
                  <a:srgbClr val="F88932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11342">
                <a:solidFill>
                  <a:srgbClr val="0C3974"/>
                </a:solidFill>
                <a:latin typeface="League Gothic"/>
                <a:ea typeface="League Gothic"/>
                <a:cs typeface="League Gothic"/>
                <a:sym typeface="League Gothic"/>
              </a:rPr>
              <a:t>S</a:t>
            </a:r>
            <a:r>
              <a:rPr lang="en-US" sz="11342">
                <a:solidFill>
                  <a:srgbClr val="8CA9AD"/>
                </a:solidFill>
                <a:latin typeface="League Gothic"/>
                <a:ea typeface="League Gothic"/>
                <a:cs typeface="League Gothic"/>
                <a:sym typeface="League Gothic"/>
              </a:rPr>
              <a:t>IERRA</a:t>
            </a:r>
            <a:r>
              <a:rPr lang="en-US" sz="11342">
                <a:solidFill>
                  <a:srgbClr val="F88932"/>
                </a:solidFill>
                <a:latin typeface="League Gothic"/>
                <a:ea typeface="League Gothic"/>
                <a:cs typeface="League Gothic"/>
                <a:sym typeface="League Gothic"/>
              </a:rPr>
              <a:t> </a:t>
            </a:r>
            <a:r>
              <a:rPr lang="en-US" sz="11342">
                <a:solidFill>
                  <a:srgbClr val="0C3974"/>
                </a:solidFill>
                <a:latin typeface="League Gothic"/>
                <a:ea typeface="League Gothic"/>
                <a:cs typeface="League Gothic"/>
                <a:sym typeface="League Gothic"/>
              </a:rPr>
              <a:t>T</a:t>
            </a:r>
            <a:r>
              <a:rPr lang="en-US" sz="11342">
                <a:solidFill>
                  <a:srgbClr val="8CA9AD"/>
                </a:solidFill>
                <a:latin typeface="League Gothic"/>
                <a:ea typeface="League Gothic"/>
                <a:cs typeface="League Gothic"/>
                <a:sym typeface="League Gothic"/>
              </a:rPr>
              <a:t>OUR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523198" y="4191604"/>
            <a:ext cx="6830538" cy="48948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0"/>
              </a:lnSpc>
            </a:pPr>
            <a:r>
              <a:rPr lang="en-US" sz="2346">
                <a:solidFill>
                  <a:srgbClr val="073064"/>
                </a:solidFill>
                <a:latin typeface="Open Sans"/>
                <a:ea typeface="Open Sans"/>
                <a:cs typeface="Open Sans"/>
                <a:sym typeface="Open Sans"/>
              </a:rPr>
              <a:t>Our collaboration with Mono and Inyo Counties at IPW, the nation's premier travel marketplace, was a resounding success. We leveraged this vital platform to engage with over 5,000 international buyers and media. By showcasing a branded itinerary that features 10 iconic venues from Death Valley to Yosemite, we generated significant interest and secured meetings with over 40 key tour operators and media</a:t>
            </a:r>
          </a:p>
          <a:p>
            <a:pPr algn="l">
              <a:lnSpc>
                <a:spcPts val="3520"/>
              </a:lnSpc>
            </a:pPr>
            <a:r>
              <a:rPr lang="en-US" sz="2346">
                <a:solidFill>
                  <a:srgbClr val="073064"/>
                </a:solidFill>
                <a:latin typeface="Open Sans"/>
                <a:ea typeface="Open Sans"/>
                <a:cs typeface="Open Sans"/>
                <a:sym typeface="Open Sans"/>
              </a:rPr>
              <a:t>from Europe, Mexico, Canada, </a:t>
            </a:r>
          </a:p>
          <a:p>
            <a:pPr algn="l">
              <a:lnSpc>
                <a:spcPts val="3520"/>
              </a:lnSpc>
            </a:pPr>
            <a:r>
              <a:rPr lang="en-US" sz="2346">
                <a:solidFill>
                  <a:srgbClr val="073064"/>
                </a:solidFill>
                <a:latin typeface="Open Sans"/>
                <a:ea typeface="Open Sans"/>
                <a:cs typeface="Open Sans"/>
                <a:sym typeface="Open Sans"/>
              </a:rPr>
              <a:t>Brazil, Vietnam, and India.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4921467" y="8450927"/>
            <a:ext cx="3058575" cy="1614746"/>
            <a:chOff x="0" y="0"/>
            <a:chExt cx="1302599" cy="687695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07306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2393626" y="7778844"/>
            <a:ext cx="3273343" cy="1598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663"/>
              </a:lnSpc>
            </a:pPr>
            <a:r>
              <a:rPr lang="en-US" sz="12959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IPW</a:t>
            </a:r>
          </a:p>
        </p:txBody>
      </p:sp>
      <p:sp>
        <p:nvSpPr>
          <p:cNvPr name="TextBox 20" id="20"/>
          <p:cNvSpPr txBox="true"/>
          <p:nvPr/>
        </p:nvSpPr>
        <p:spPr>
          <a:xfrm rot="-5231444">
            <a:off x="2963591" y="7452668"/>
            <a:ext cx="3780722" cy="70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94"/>
              </a:lnSpc>
            </a:pPr>
            <a:r>
              <a:rPr lang="en-US" sz="5660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JUNE  2025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6234" y="269538"/>
            <a:ext cx="1790268" cy="52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4230">
                <a:solidFill>
                  <a:srgbClr val="756C61"/>
                </a:solidFill>
                <a:latin typeface="League Gothic"/>
                <a:ea typeface="League Gothic"/>
                <a:cs typeface="League Gothic"/>
                <a:sym typeface="League Gothic"/>
              </a:rPr>
              <a:t> OLDEST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393626" y="269538"/>
            <a:ext cx="1790268" cy="52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4230">
                <a:solidFill>
                  <a:srgbClr val="3B3631"/>
                </a:solidFill>
                <a:latin typeface="League Gothic"/>
                <a:ea typeface="League Gothic"/>
                <a:cs typeface="League Gothic"/>
                <a:sym typeface="League Gothic"/>
              </a:rPr>
              <a:t>WILDEST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973139" y="269538"/>
            <a:ext cx="1790268" cy="52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4230">
                <a:solidFill>
                  <a:srgbClr val="756C61"/>
                </a:solidFill>
                <a:latin typeface="League Gothic"/>
                <a:ea typeface="League Gothic"/>
                <a:cs typeface="League Gothic"/>
                <a:sym typeface="League Gothic"/>
              </a:rPr>
              <a:t> LOWEST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5570531" y="269538"/>
            <a:ext cx="1790268" cy="52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07"/>
              </a:lnSpc>
            </a:pPr>
            <a:r>
              <a:rPr lang="en-US" sz="4230">
                <a:solidFill>
                  <a:srgbClr val="3B3631"/>
                </a:solidFill>
                <a:latin typeface="League Gothic"/>
                <a:ea typeface="League Gothic"/>
                <a:cs typeface="League Gothic"/>
                <a:sym typeface="League Gothic"/>
              </a:rPr>
              <a:t>HIGHEST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419187" y="8661957"/>
            <a:ext cx="1972173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$5K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5419187" y="9420782"/>
            <a:ext cx="2560855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INVESTMENT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168966" y="5665856"/>
            <a:ext cx="12969841" cy="4621144"/>
          </a:xfrm>
          <a:custGeom>
            <a:avLst/>
            <a:gdLst/>
            <a:ahLst/>
            <a:cxnLst/>
            <a:rect r="r" b="b" t="t" l="l"/>
            <a:pathLst>
              <a:path h="4621144" w="12969841">
                <a:moveTo>
                  <a:pt x="0" y="0"/>
                </a:moveTo>
                <a:lnTo>
                  <a:pt x="12969841" y="0"/>
                </a:lnTo>
                <a:lnTo>
                  <a:pt x="12969841" y="4621144"/>
                </a:lnTo>
                <a:lnTo>
                  <a:pt x="0" y="4621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97498" y="0"/>
            <a:ext cx="6957908" cy="10287000"/>
          </a:xfrm>
          <a:custGeom>
            <a:avLst/>
            <a:gdLst/>
            <a:ahLst/>
            <a:cxnLst/>
            <a:rect r="r" b="b" t="t" l="l"/>
            <a:pathLst>
              <a:path h="10287000" w="6957908">
                <a:moveTo>
                  <a:pt x="0" y="0"/>
                </a:moveTo>
                <a:lnTo>
                  <a:pt x="6957909" y="0"/>
                </a:lnTo>
                <a:lnTo>
                  <a:pt x="69579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845551" y="515130"/>
            <a:ext cx="6679600" cy="1331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65"/>
              </a:lnSpc>
            </a:pPr>
            <a:r>
              <a:rPr lang="en-US" sz="10739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IPW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538774" y="684971"/>
            <a:ext cx="6230226" cy="8970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564"/>
              </a:lnSpc>
              <a:spcBef>
                <a:spcPct val="0"/>
              </a:spcBef>
            </a:pPr>
            <a:r>
              <a:rPr lang="en-US" sz="7293">
                <a:solidFill>
                  <a:srgbClr val="8CA9AD"/>
                </a:solidFill>
                <a:latin typeface="League Gothic"/>
                <a:ea typeface="League Gothic"/>
                <a:cs typeface="League Gothic"/>
                <a:sym typeface="League Gothic"/>
              </a:rPr>
              <a:t>BUZZWORTHY MOMENTS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566643" y="2236160"/>
            <a:ext cx="10721357" cy="3060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b="true" sz="2513">
                <a:solidFill>
                  <a:srgbClr val="0C39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Tour Operators: </a:t>
            </a:r>
            <a:r>
              <a:rPr lang="en-US" sz="2513">
                <a:solidFill>
                  <a:srgbClr val="0C3974"/>
                </a:solidFill>
                <a:latin typeface="Open Sans"/>
                <a:ea typeface="Open Sans"/>
                <a:cs typeface="Open Sans"/>
                <a:sym typeface="Open Sans"/>
              </a:rPr>
              <a:t>8-14 night itineraries, want details for itineraries (where to eat, road stops, don’t miss along the way with an emphasis on wellness/gentle outdoorsy. 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b="true" sz="2513">
                <a:solidFill>
                  <a:srgbClr val="0C39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Flights: </a:t>
            </a:r>
            <a:r>
              <a:rPr lang="en-US" sz="2513">
                <a:solidFill>
                  <a:srgbClr val="0C3974"/>
                </a:solidFill>
                <a:latin typeface="Open Sans"/>
                <a:ea typeface="Open Sans"/>
                <a:cs typeface="Open Sans"/>
                <a:sym typeface="Open Sans"/>
              </a:rPr>
              <a:t>Ready to BOOK 18 months in advance.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b="true" sz="2513">
                <a:solidFill>
                  <a:srgbClr val="0C39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Freelance Travel Writers: </a:t>
            </a:r>
            <a:r>
              <a:rPr lang="en-US" sz="2513">
                <a:solidFill>
                  <a:srgbClr val="0C3974"/>
                </a:solidFill>
                <a:latin typeface="Open Sans"/>
                <a:ea typeface="Open Sans"/>
                <a:cs typeface="Open Sans"/>
                <a:sym typeface="Open Sans"/>
              </a:rPr>
              <a:t>AFAR, Fodor’s, TIME, US News, </a:t>
            </a:r>
            <a:r>
              <a:rPr lang="en-US" sz="2513">
                <a:solidFill>
                  <a:srgbClr val="0C3974"/>
                </a:solidFill>
                <a:latin typeface="Open Sans"/>
                <a:ea typeface="Open Sans"/>
                <a:cs typeface="Open Sans"/>
                <a:sym typeface="Open Sans"/>
              </a:rPr>
              <a:t>San Francisco Chronicle, National Geographic, Wall Street Journal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b="true" sz="2513">
                <a:solidFill>
                  <a:srgbClr val="0C397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More Int’l Media:</a:t>
            </a:r>
            <a:r>
              <a:rPr lang="en-US" sz="2513">
                <a:solidFill>
                  <a:srgbClr val="0C3974"/>
                </a:solidFill>
                <a:latin typeface="Open Sans"/>
                <a:ea typeface="Open Sans"/>
                <a:cs typeface="Open Sans"/>
                <a:sym typeface="Open Sans"/>
              </a:rPr>
              <a:t> Mexico City, Italy, France, Vietnam, Brazil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395852" y="1602794"/>
            <a:ext cx="10892148" cy="4314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1"/>
              </a:lnSpc>
              <a:spcBef>
                <a:spcPct val="0"/>
              </a:spcBef>
            </a:pPr>
            <a:r>
              <a:rPr lang="en-US" sz="2515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Tour operators are actively seeking partnerships with Destination CEOs and have the authority to book lodging directly.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CA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56322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4089" y="346897"/>
            <a:ext cx="1867855" cy="1363605"/>
          </a:xfrm>
          <a:custGeom>
            <a:avLst/>
            <a:gdLst/>
            <a:ahLst/>
            <a:cxnLst/>
            <a:rect r="r" b="b" t="t" l="l"/>
            <a:pathLst>
              <a:path h="1363605" w="1867855">
                <a:moveTo>
                  <a:pt x="0" y="0"/>
                </a:moveTo>
                <a:lnTo>
                  <a:pt x="1867855" y="0"/>
                </a:lnTo>
                <a:lnTo>
                  <a:pt x="1867855" y="1363606"/>
                </a:lnTo>
                <a:lnTo>
                  <a:pt x="0" y="1363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96058" y="1448790"/>
            <a:ext cx="4411312" cy="735219"/>
          </a:xfrm>
          <a:custGeom>
            <a:avLst/>
            <a:gdLst/>
            <a:ahLst/>
            <a:cxnLst/>
            <a:rect r="r" b="b" t="t" l="l"/>
            <a:pathLst>
              <a:path h="735219" w="4411312">
                <a:moveTo>
                  <a:pt x="0" y="0"/>
                </a:moveTo>
                <a:lnTo>
                  <a:pt x="4411312" y="0"/>
                </a:lnTo>
                <a:lnTo>
                  <a:pt x="4411312" y="735219"/>
                </a:lnTo>
                <a:lnTo>
                  <a:pt x="0" y="735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505858" y="2989577"/>
            <a:ext cx="11276283" cy="2273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b="true" sz="14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MOMENTUM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61944" y="5335902"/>
            <a:ext cx="13679795" cy="4199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b="true" sz="3700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Air Service Campaign </a:t>
            </a:r>
            <a:r>
              <a:rPr lang="en-US" sz="37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started in 2023 and yielded positive results. We took the next step and targeted past visitors seen in Bishop Lodging properties from September to November in 2021, 2022, &amp; 2023. Plus added a look-a-like audience of past visitors we’ve seen at Bishop lodging properties and at the Bishop Airport.  Then we collected additional data on ad-exposed visitors. This is what we discovered about the people who saw the ad, who showed up in person in our area: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19080" y="0"/>
                  </a:moveTo>
                  <a:lnTo>
                    <a:pt x="4255646" y="0"/>
                  </a:lnTo>
                  <a:cubicBezTo>
                    <a:pt x="4266183" y="0"/>
                    <a:pt x="4274726" y="8542"/>
                    <a:pt x="4274726" y="19080"/>
                  </a:cubicBezTo>
                  <a:lnTo>
                    <a:pt x="4274726" y="2148387"/>
                  </a:lnTo>
                  <a:cubicBezTo>
                    <a:pt x="4274726" y="2158924"/>
                    <a:pt x="4266183" y="2167467"/>
                    <a:pt x="4255646" y="2167467"/>
                  </a:cubicBezTo>
                  <a:lnTo>
                    <a:pt x="19080" y="2167467"/>
                  </a:lnTo>
                  <a:cubicBezTo>
                    <a:pt x="8542" y="2167467"/>
                    <a:pt x="0" y="2158924"/>
                    <a:pt x="0" y="2148387"/>
                  </a:cubicBezTo>
                  <a:lnTo>
                    <a:pt x="0" y="19080"/>
                  </a:lnTo>
                  <a:cubicBezTo>
                    <a:pt x="0" y="8542"/>
                    <a:pt x="8542" y="0"/>
                    <a:pt x="1908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8CA9AD"/>
              </a:soli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622618" y="5662771"/>
            <a:ext cx="3058575" cy="1614746"/>
            <a:chOff x="0" y="0"/>
            <a:chExt cx="1302599" cy="68769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3622618" y="3590825"/>
            <a:ext cx="3058575" cy="1614746"/>
            <a:chOff x="0" y="0"/>
            <a:chExt cx="1302599" cy="68769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4968013" y="8479895"/>
            <a:ext cx="3058575" cy="1614746"/>
            <a:chOff x="0" y="0"/>
            <a:chExt cx="1302599" cy="68769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0C397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382851" y="3305415"/>
            <a:ext cx="7769972" cy="4374832"/>
          </a:xfrm>
          <a:custGeom>
            <a:avLst/>
            <a:gdLst/>
            <a:ahLst/>
            <a:cxnLst/>
            <a:rect r="r" b="b" t="t" l="l"/>
            <a:pathLst>
              <a:path h="4374832" w="7769972">
                <a:moveTo>
                  <a:pt x="0" y="0"/>
                </a:moveTo>
                <a:lnTo>
                  <a:pt x="7769973" y="0"/>
                </a:lnTo>
                <a:lnTo>
                  <a:pt x="7769973" y="4374833"/>
                </a:lnTo>
                <a:lnTo>
                  <a:pt x="0" y="43748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868280" y="7434605"/>
            <a:ext cx="3058575" cy="1614746"/>
            <a:chOff x="0" y="0"/>
            <a:chExt cx="1302599" cy="68769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302599" cy="687695"/>
            </a:xfrm>
            <a:custGeom>
              <a:avLst/>
              <a:gdLst/>
              <a:ahLst/>
              <a:cxnLst/>
              <a:rect r="r" b="b" t="t" l="l"/>
              <a:pathLst>
                <a:path h="687695" w="1302599">
                  <a:moveTo>
                    <a:pt x="129092" y="0"/>
                  </a:moveTo>
                  <a:lnTo>
                    <a:pt x="1173507" y="0"/>
                  </a:lnTo>
                  <a:cubicBezTo>
                    <a:pt x="1244803" y="0"/>
                    <a:pt x="1302599" y="57797"/>
                    <a:pt x="1302599" y="129092"/>
                  </a:cubicBezTo>
                  <a:lnTo>
                    <a:pt x="1302599" y="558603"/>
                  </a:lnTo>
                  <a:cubicBezTo>
                    <a:pt x="1302599" y="629899"/>
                    <a:pt x="1244803" y="687695"/>
                    <a:pt x="1173507" y="687695"/>
                  </a:cubicBezTo>
                  <a:lnTo>
                    <a:pt x="129092" y="687695"/>
                  </a:lnTo>
                  <a:cubicBezTo>
                    <a:pt x="57797" y="687695"/>
                    <a:pt x="0" y="629899"/>
                    <a:pt x="0" y="558603"/>
                  </a:cubicBezTo>
                  <a:lnTo>
                    <a:pt x="0" y="129092"/>
                  </a:lnTo>
                  <a:cubicBezTo>
                    <a:pt x="0" y="57797"/>
                    <a:pt x="57797" y="0"/>
                    <a:pt x="129092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1302599" cy="7257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3323805" y="7632080"/>
            <a:ext cx="2147524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b="true" sz="2999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192K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066534" y="8079755"/>
            <a:ext cx="2662066" cy="746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Total Video/Audio Completions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4078144" y="6030407"/>
            <a:ext cx="2147524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b="true" sz="2999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3,765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078144" y="3907525"/>
            <a:ext cx="2147524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9"/>
              </a:lnSpc>
            </a:pPr>
            <a:r>
              <a:rPr lang="en-US" b="true" sz="2999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1.5 M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989460" y="1270530"/>
            <a:ext cx="3061073" cy="641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b="true" sz="3999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DATAFY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973646" y="6544916"/>
            <a:ext cx="2356520" cy="40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Total Trips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973646" y="4416160"/>
            <a:ext cx="2356520" cy="40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Impressions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785851" y="2404488"/>
            <a:ext cx="3359762" cy="1315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300">
                <a:solidFill>
                  <a:srgbClr val="073064"/>
                </a:solidFill>
                <a:latin typeface="Avenir"/>
                <a:ea typeface="Avenir"/>
                <a:cs typeface="Avenir"/>
                <a:sym typeface="Avenir"/>
              </a:rPr>
              <a:t>For those served ads, these are attributable trips to Bishop</a:t>
            </a:r>
          </a:p>
          <a:p>
            <a:pPr algn="l">
              <a:lnSpc>
                <a:spcPts val="2530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4381898" y="1691610"/>
            <a:ext cx="7257307" cy="1116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0"/>
              </a:lnSpc>
            </a:pPr>
            <a:r>
              <a:rPr lang="en-US" b="true" sz="6900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PAID ADS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5465732" y="8690925"/>
            <a:ext cx="1972173" cy="815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$15K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465732" y="9449750"/>
            <a:ext cx="2560855" cy="4813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20"/>
              </a:lnSpc>
              <a:spcBef>
                <a:spcPct val="0"/>
              </a:spcBef>
            </a:pPr>
            <a:r>
              <a:rPr lang="en-US" sz="2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INVESTMENT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1487012" y="3217520"/>
            <a:ext cx="3578601" cy="3924985"/>
            <a:chOff x="0" y="0"/>
            <a:chExt cx="4771469" cy="5233313"/>
          </a:xfrm>
        </p:grpSpPr>
        <p:sp>
          <p:nvSpPr>
            <p:cNvPr name="TextBox 30" id="30"/>
            <p:cNvSpPr txBox="true"/>
            <p:nvPr/>
          </p:nvSpPr>
          <p:spPr>
            <a:xfrm rot="0">
              <a:off x="0" y="-76200"/>
              <a:ext cx="4455273" cy="8718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81"/>
                </a:lnSpc>
                <a:spcBef>
                  <a:spcPct val="0"/>
                </a:spcBef>
              </a:pPr>
              <a:r>
                <a:rPr lang="en-US" sz="3915">
                  <a:solidFill>
                    <a:srgbClr val="073064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ATTRIBUTION CAMPAIGN 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376276" y="824102"/>
              <a:ext cx="4395192" cy="41763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99"/>
                </a:lnSpc>
              </a:pPr>
              <a:r>
                <a:rPr lang="en-US" sz="2213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EST. CAMPAIGN IMPACT</a:t>
              </a:r>
            </a:p>
            <a:p>
              <a:pPr algn="l">
                <a:lnSpc>
                  <a:spcPts val="3099"/>
                </a:lnSpc>
              </a:pPr>
            </a:p>
            <a:p>
              <a:pPr algn="l">
                <a:lnSpc>
                  <a:spcPts val="3099"/>
                </a:lnSpc>
              </a:pPr>
            </a:p>
            <a:p>
              <a:pPr algn="l">
                <a:lnSpc>
                  <a:spcPts val="3099"/>
                </a:lnSpc>
              </a:pPr>
              <a:r>
                <a:rPr lang="en-US" sz="2213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EST. ROAS</a:t>
              </a:r>
            </a:p>
            <a:p>
              <a:pPr algn="l">
                <a:lnSpc>
                  <a:spcPts val="3099"/>
                </a:lnSpc>
              </a:pPr>
            </a:p>
            <a:p>
              <a:pPr algn="l">
                <a:lnSpc>
                  <a:spcPts val="3099"/>
                </a:lnSpc>
              </a:pPr>
            </a:p>
            <a:p>
              <a:pPr algn="l">
                <a:lnSpc>
                  <a:spcPts val="3099"/>
                </a:lnSpc>
              </a:pPr>
              <a:r>
                <a:rPr lang="en-US" sz="2213">
                  <a:solidFill>
                    <a:srgbClr val="000000"/>
                  </a:solidFill>
                  <a:latin typeface="Avenir"/>
                  <a:ea typeface="Avenir"/>
                  <a:cs typeface="Avenir"/>
                  <a:sym typeface="Avenir"/>
                </a:rPr>
                <a:t>EST. SPEND PER DAY</a:t>
              </a:r>
            </a:p>
            <a:p>
              <a:pPr algn="l">
                <a:lnSpc>
                  <a:spcPts val="3099"/>
                </a:lnSpc>
              </a:pP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376276" y="1361971"/>
              <a:ext cx="2054622" cy="3871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5339"/>
                </a:lnSpc>
              </a:pPr>
              <a:r>
                <a:rPr lang="en-US" sz="3813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$615,747.00</a:t>
              </a:r>
            </a:p>
            <a:p>
              <a:pPr algn="l">
                <a:lnSpc>
                  <a:spcPts val="3799"/>
                </a:lnSpc>
              </a:pPr>
            </a:p>
            <a:p>
              <a:pPr algn="l">
                <a:lnSpc>
                  <a:spcPts val="5339"/>
                </a:lnSpc>
              </a:pPr>
              <a:r>
                <a:rPr lang="en-US" sz="3813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$41 : $1</a:t>
              </a:r>
            </a:p>
            <a:p>
              <a:pPr algn="l">
                <a:lnSpc>
                  <a:spcPts val="3519"/>
                </a:lnSpc>
              </a:pPr>
            </a:p>
            <a:p>
              <a:pPr algn="l">
                <a:lnSpc>
                  <a:spcPts val="5339"/>
                </a:lnSpc>
              </a:pPr>
              <a:r>
                <a:rPr lang="en-US" sz="3813">
                  <a:solidFill>
                    <a:srgbClr val="000000"/>
                  </a:solidFill>
                  <a:latin typeface="League Gothic"/>
                  <a:ea typeface="League Gothic"/>
                  <a:cs typeface="League Gothic"/>
                  <a:sym typeface="League Gothic"/>
                </a:rPr>
                <a:t>$163.55</a:t>
              </a: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5989460" y="2752648"/>
            <a:ext cx="5842000" cy="372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30"/>
              </a:lnSpc>
            </a:pPr>
            <a:r>
              <a:rPr lang="en-US" sz="2300">
                <a:solidFill>
                  <a:srgbClr val="073064"/>
                </a:solidFill>
                <a:latin typeface="Avenir"/>
                <a:ea typeface="Avenir"/>
                <a:cs typeface="Avenir"/>
                <a:sym typeface="Avenir"/>
              </a:rPr>
              <a:t>5 MONTH CAMPAIGN (Nov 24-Mar 25)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87012" y="2544591"/>
            <a:ext cx="2527745" cy="67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481"/>
              </a:lnSpc>
              <a:spcBef>
                <a:spcPct val="0"/>
              </a:spcBef>
            </a:pPr>
            <a:r>
              <a:rPr lang="en-US" sz="3915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ULTRA -TARGETED 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7657970" y="7406518"/>
            <a:ext cx="3219736" cy="2683114"/>
          </a:xfrm>
          <a:custGeom>
            <a:avLst/>
            <a:gdLst/>
            <a:ahLst/>
            <a:cxnLst/>
            <a:rect r="r" b="b" t="t" l="l"/>
            <a:pathLst>
              <a:path h="2683114" w="3219736">
                <a:moveTo>
                  <a:pt x="0" y="0"/>
                </a:moveTo>
                <a:lnTo>
                  <a:pt x="3219736" y="0"/>
                </a:lnTo>
                <a:lnTo>
                  <a:pt x="3219736" y="2683114"/>
                </a:lnTo>
                <a:lnTo>
                  <a:pt x="0" y="2683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731" r="0" b="-7073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07626"/>
            <a:ext cx="7634530" cy="10179374"/>
          </a:xfrm>
          <a:custGeom>
            <a:avLst/>
            <a:gdLst/>
            <a:ahLst/>
            <a:cxnLst/>
            <a:rect r="r" b="b" t="t" l="l"/>
            <a:pathLst>
              <a:path h="10179374" w="7634530">
                <a:moveTo>
                  <a:pt x="0" y="0"/>
                </a:moveTo>
                <a:lnTo>
                  <a:pt x="7634530" y="0"/>
                </a:lnTo>
                <a:lnTo>
                  <a:pt x="7634530" y="10179374"/>
                </a:lnTo>
                <a:lnTo>
                  <a:pt x="0" y="101793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924964" y="9096375"/>
            <a:ext cx="1206996" cy="764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9"/>
              </a:lnSpc>
            </a:pPr>
            <a:r>
              <a:rPr lang="en-US" sz="4013" b="true">
                <a:solidFill>
                  <a:srgbClr val="8CA9AD"/>
                </a:solidFill>
                <a:latin typeface="Avenir Bold"/>
                <a:ea typeface="Avenir Bold"/>
                <a:cs typeface="Avenir Bold"/>
                <a:sym typeface="Avenir Bold"/>
              </a:rPr>
              <a:t>6879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14968013" y="8479895"/>
            <a:ext cx="3058575" cy="1614746"/>
            <a:chOff x="0" y="0"/>
            <a:chExt cx="4078100" cy="2152995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4078100" cy="2152995"/>
              <a:chOff x="0" y="0"/>
              <a:chExt cx="1302599" cy="687695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1302599" cy="687695"/>
              </a:xfrm>
              <a:custGeom>
                <a:avLst/>
                <a:gdLst/>
                <a:ahLst/>
                <a:cxnLst/>
                <a:rect r="r" b="b" t="t" l="l"/>
                <a:pathLst>
                  <a:path h="687695" w="1302599">
                    <a:moveTo>
                      <a:pt x="129092" y="0"/>
                    </a:moveTo>
                    <a:lnTo>
                      <a:pt x="1173507" y="0"/>
                    </a:lnTo>
                    <a:cubicBezTo>
                      <a:pt x="1244803" y="0"/>
                      <a:pt x="1302599" y="57797"/>
                      <a:pt x="1302599" y="129092"/>
                    </a:cubicBezTo>
                    <a:lnTo>
                      <a:pt x="1302599" y="558603"/>
                    </a:lnTo>
                    <a:cubicBezTo>
                      <a:pt x="1302599" y="629899"/>
                      <a:pt x="1244803" y="687695"/>
                      <a:pt x="1173507" y="687695"/>
                    </a:cubicBezTo>
                    <a:lnTo>
                      <a:pt x="129092" y="687695"/>
                    </a:lnTo>
                    <a:cubicBezTo>
                      <a:pt x="57797" y="687695"/>
                      <a:pt x="0" y="629899"/>
                      <a:pt x="0" y="558603"/>
                    </a:cubicBezTo>
                    <a:lnTo>
                      <a:pt x="0" y="129092"/>
                    </a:lnTo>
                    <a:cubicBezTo>
                      <a:pt x="0" y="57797"/>
                      <a:pt x="57797" y="0"/>
                      <a:pt x="129092" y="0"/>
                    </a:cubicBezTo>
                    <a:close/>
                  </a:path>
                </a:pathLst>
              </a:custGeom>
              <a:solidFill>
                <a:srgbClr val="073064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38100"/>
                <a:ext cx="1302599" cy="72579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9" id="9"/>
            <p:cNvSpPr txBox="true"/>
            <p:nvPr/>
          </p:nvSpPr>
          <p:spPr>
            <a:xfrm rot="0">
              <a:off x="663626" y="300423"/>
              <a:ext cx="2629564" cy="1068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n-US" b="true" sz="5000">
                  <a:solidFill>
                    <a:srgbClr val="FFFFFF"/>
                  </a:solidFill>
                  <a:latin typeface="Avenir Bold"/>
                  <a:ea typeface="Avenir Bold"/>
                  <a:cs typeface="Avenir Bold"/>
                  <a:sym typeface="Avenir Bold"/>
                </a:rPr>
                <a:t>$3K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663626" y="1312190"/>
              <a:ext cx="3414473" cy="6227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  <a:spcBef>
                  <a:spcPct val="0"/>
                </a:spcBef>
              </a:pPr>
              <a:r>
                <a:rPr lang="en-US" sz="28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INVESTMENT</a:t>
              </a: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54189" y="5607346"/>
            <a:ext cx="3825095" cy="4572184"/>
          </a:xfrm>
          <a:custGeom>
            <a:avLst/>
            <a:gdLst/>
            <a:ahLst/>
            <a:cxnLst/>
            <a:rect r="r" b="b" t="t" l="l"/>
            <a:pathLst>
              <a:path h="4572184" w="3825095">
                <a:moveTo>
                  <a:pt x="0" y="0"/>
                </a:moveTo>
                <a:lnTo>
                  <a:pt x="3825095" y="0"/>
                </a:lnTo>
                <a:lnTo>
                  <a:pt x="3825095" y="4572184"/>
                </a:lnTo>
                <a:lnTo>
                  <a:pt x="0" y="4572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202758" y="5607346"/>
            <a:ext cx="3825095" cy="4572184"/>
          </a:xfrm>
          <a:custGeom>
            <a:avLst/>
            <a:gdLst/>
            <a:ahLst/>
            <a:cxnLst/>
            <a:rect r="r" b="b" t="t" l="l"/>
            <a:pathLst>
              <a:path h="4572184" w="3825095">
                <a:moveTo>
                  <a:pt x="0" y="0"/>
                </a:moveTo>
                <a:lnTo>
                  <a:pt x="3825095" y="0"/>
                </a:lnTo>
                <a:lnTo>
                  <a:pt x="3825095" y="4572184"/>
                </a:lnTo>
                <a:lnTo>
                  <a:pt x="0" y="45721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175583" y="1705861"/>
            <a:ext cx="3574462" cy="6187577"/>
          </a:xfrm>
          <a:custGeom>
            <a:avLst/>
            <a:gdLst/>
            <a:ahLst/>
            <a:cxnLst/>
            <a:rect r="r" b="b" t="t" l="l"/>
            <a:pathLst>
              <a:path h="6187577" w="3574462">
                <a:moveTo>
                  <a:pt x="0" y="0"/>
                </a:moveTo>
                <a:lnTo>
                  <a:pt x="3574462" y="0"/>
                </a:lnTo>
                <a:lnTo>
                  <a:pt x="3574462" y="6187577"/>
                </a:lnTo>
                <a:lnTo>
                  <a:pt x="0" y="61875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748420" y="6099912"/>
            <a:ext cx="4221807" cy="179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2513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INSTAGRAM </a:t>
            </a: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- 43K Followers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Reach - 1.4M 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Post Views - 1.5M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Engagements - 125K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2748420" y="2208960"/>
            <a:ext cx="1774157" cy="503417"/>
          </a:xfrm>
          <a:custGeom>
            <a:avLst/>
            <a:gdLst/>
            <a:ahLst/>
            <a:cxnLst/>
            <a:rect r="r" b="b" t="t" l="l"/>
            <a:pathLst>
              <a:path h="503417" w="1774157">
                <a:moveTo>
                  <a:pt x="0" y="0"/>
                </a:moveTo>
                <a:lnTo>
                  <a:pt x="1774156" y="0"/>
                </a:lnTo>
                <a:lnTo>
                  <a:pt x="1774156" y="503416"/>
                </a:lnTo>
                <a:lnTo>
                  <a:pt x="0" y="5034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748420" y="3471845"/>
            <a:ext cx="1774157" cy="503417"/>
          </a:xfrm>
          <a:custGeom>
            <a:avLst/>
            <a:gdLst/>
            <a:ahLst/>
            <a:cxnLst/>
            <a:rect r="r" b="b" t="t" l="l"/>
            <a:pathLst>
              <a:path h="503417" w="1774157">
                <a:moveTo>
                  <a:pt x="0" y="0"/>
                </a:moveTo>
                <a:lnTo>
                  <a:pt x="1774156" y="0"/>
                </a:lnTo>
                <a:lnTo>
                  <a:pt x="1774156" y="503417"/>
                </a:lnTo>
                <a:lnTo>
                  <a:pt x="0" y="5034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748420" y="4736033"/>
            <a:ext cx="1774157" cy="503417"/>
          </a:xfrm>
          <a:custGeom>
            <a:avLst/>
            <a:gdLst/>
            <a:ahLst/>
            <a:cxnLst/>
            <a:rect r="r" b="b" t="t" l="l"/>
            <a:pathLst>
              <a:path h="503417" w="1774157">
                <a:moveTo>
                  <a:pt x="0" y="0"/>
                </a:moveTo>
                <a:lnTo>
                  <a:pt x="1774156" y="0"/>
                </a:lnTo>
                <a:lnTo>
                  <a:pt x="1774156" y="503417"/>
                </a:lnTo>
                <a:lnTo>
                  <a:pt x="0" y="5034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2748420" y="1358211"/>
            <a:ext cx="2219593" cy="715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69"/>
              </a:lnSpc>
              <a:spcBef>
                <a:spcPct val="0"/>
              </a:spcBef>
            </a:pPr>
            <a:r>
              <a:rPr lang="en-US" sz="4192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AIRPORT POSTS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739459" y="2056808"/>
            <a:ext cx="1578007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IG </a:t>
            </a: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41,585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6780" y="107626"/>
            <a:ext cx="12731640" cy="579547"/>
          </a:xfrm>
          <a:custGeom>
            <a:avLst/>
            <a:gdLst/>
            <a:ahLst/>
            <a:cxnLst/>
            <a:rect r="r" b="b" t="t" l="l"/>
            <a:pathLst>
              <a:path h="579547" w="12731640">
                <a:moveTo>
                  <a:pt x="0" y="0"/>
                </a:moveTo>
                <a:lnTo>
                  <a:pt x="12731640" y="0"/>
                </a:lnTo>
                <a:lnTo>
                  <a:pt x="12731640" y="579547"/>
                </a:lnTo>
                <a:lnTo>
                  <a:pt x="0" y="5795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477465" y="920841"/>
            <a:ext cx="6679600" cy="1331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65"/>
              </a:lnSpc>
            </a:pPr>
            <a:r>
              <a:rPr lang="en-US" sz="10739">
                <a:solidFill>
                  <a:srgbClr val="FFFFFF"/>
                </a:solidFill>
                <a:latin typeface="League Gothic"/>
                <a:ea typeface="League Gothic"/>
                <a:cs typeface="League Gothic"/>
                <a:sym typeface="League Gothic"/>
              </a:rPr>
              <a:t>AIR SERVICE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77465" y="2249039"/>
            <a:ext cx="6230226" cy="115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8363"/>
              </a:lnSpc>
              <a:spcBef>
                <a:spcPct val="0"/>
              </a:spcBef>
            </a:pPr>
            <a:r>
              <a:rPr lang="en-US" sz="9293">
                <a:solidFill>
                  <a:srgbClr val="BBCBCD"/>
                </a:solidFill>
                <a:latin typeface="League Gothic"/>
                <a:ea typeface="League Gothic"/>
                <a:cs typeface="League Gothic"/>
                <a:sym typeface="League Gothic"/>
              </a:rPr>
              <a:t>CAMPAIGN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027853" y="729046"/>
            <a:ext cx="3860809" cy="757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73"/>
              </a:lnSpc>
              <a:spcBef>
                <a:spcPct val="0"/>
              </a:spcBef>
            </a:pPr>
            <a:r>
              <a:rPr lang="en-US" sz="4409">
                <a:solidFill>
                  <a:srgbClr val="073064"/>
                </a:solidFill>
                <a:latin typeface="League Gothic"/>
                <a:ea typeface="League Gothic"/>
                <a:cs typeface="League Gothic"/>
                <a:sym typeface="League Gothic"/>
              </a:rPr>
              <a:t>ORGANIC SOCIAL POSTING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75583" y="8274438"/>
            <a:ext cx="4091285" cy="179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19"/>
              </a:lnSpc>
            </a:pPr>
            <a:r>
              <a:rPr lang="en-US" sz="2513" b="true">
                <a:solidFill>
                  <a:srgbClr val="000000"/>
                </a:solidFill>
                <a:latin typeface="Avenir Bold"/>
                <a:ea typeface="Avenir Bold"/>
                <a:cs typeface="Avenir Bold"/>
                <a:sym typeface="Avenir Bold"/>
              </a:rPr>
              <a:t>FACEBOOK </a:t>
            </a: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- 70K Followers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Reach - 11.4M 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Post Views - 11.5M</a:t>
            </a:r>
          </a:p>
          <a:p>
            <a:pPr algn="l" marL="542722" indent="-271361" lvl="1">
              <a:lnSpc>
                <a:spcPts val="3519"/>
              </a:lnSpc>
              <a:buFont typeface="Arial"/>
              <a:buChar char="•"/>
            </a:pPr>
            <a:r>
              <a:rPr lang="en-US" sz="2513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Engagements - 144K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807599" y="1375661"/>
            <a:ext cx="4572000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2 POSTS/MONTH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739459" y="2467584"/>
            <a:ext cx="1578007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FB 227,462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739459" y="3322414"/>
            <a:ext cx="1578007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IG 85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739459" y="3707224"/>
            <a:ext cx="1578007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FB 6,183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739459" y="4583882"/>
            <a:ext cx="1578007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IG 8,623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4739459" y="4997267"/>
            <a:ext cx="1578007" cy="403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b="true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FB 454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8CA9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156322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94089" y="346897"/>
            <a:ext cx="1867855" cy="1363605"/>
          </a:xfrm>
          <a:custGeom>
            <a:avLst/>
            <a:gdLst/>
            <a:ahLst/>
            <a:cxnLst/>
            <a:rect r="r" b="b" t="t" l="l"/>
            <a:pathLst>
              <a:path h="1363605" w="1867855">
                <a:moveTo>
                  <a:pt x="0" y="0"/>
                </a:moveTo>
                <a:lnTo>
                  <a:pt x="1867855" y="0"/>
                </a:lnTo>
                <a:lnTo>
                  <a:pt x="1867855" y="1363606"/>
                </a:lnTo>
                <a:lnTo>
                  <a:pt x="0" y="13636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505858" y="3037202"/>
            <a:ext cx="11276283" cy="1612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b="true" sz="9999">
                <a:solidFill>
                  <a:srgbClr val="FFFFFF"/>
                </a:solidFill>
                <a:latin typeface="Avenir Bold"/>
                <a:ea typeface="Avenir Bold"/>
                <a:cs typeface="Avenir Bold"/>
                <a:sym typeface="Avenir Bold"/>
              </a:rPr>
              <a:t>COLLABORATION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034754" y="5235346"/>
            <a:ext cx="12625810" cy="1628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0"/>
              </a:lnSpc>
            </a:pPr>
            <a:r>
              <a:rPr lang="en-US" sz="37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This fall color map and guide is a key marketing piece for our destination storytelling; a joint effort supported by Inyo County, Mono County, Bishop Chamber and MLT.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433347" y="4526277"/>
            <a:ext cx="13421305" cy="489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b="true" sz="2400">
                <a:solidFill>
                  <a:srgbClr val="073064"/>
                </a:solidFill>
                <a:latin typeface="Avenir Bold"/>
                <a:ea typeface="Avenir Bold"/>
                <a:cs typeface="Avenir Bold"/>
                <a:sym typeface="Avenir Bold"/>
              </a:rPr>
              <a:t>Weekly fall color reports are published and pushed out to nationwide major media partners.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270550">
            <a:off x="1600228" y="5311911"/>
            <a:ext cx="2107071" cy="2503451"/>
          </a:xfrm>
          <a:custGeom>
            <a:avLst/>
            <a:gdLst/>
            <a:ahLst/>
            <a:cxnLst/>
            <a:rect r="r" b="b" t="t" l="l"/>
            <a:pathLst>
              <a:path h="2503451" w="2107071">
                <a:moveTo>
                  <a:pt x="0" y="0"/>
                </a:moveTo>
                <a:lnTo>
                  <a:pt x="2107071" y="0"/>
                </a:lnTo>
                <a:lnTo>
                  <a:pt x="2107071" y="2503451"/>
                </a:lnTo>
                <a:lnTo>
                  <a:pt x="0" y="25034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DAGv5YHBXaY</dc:identifier>
  <dcterms:modified xsi:type="dcterms:W3CDTF">2011-08-01T06:04:30Z</dcterms:modified>
  <cp:revision>1</cp:revision>
  <dc:title>2025 Inyo Board Presentation-DestinationMarketing</dc:title>
</cp:coreProperties>
</file>